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7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1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4658"/>
  </p:normalViewPr>
  <p:slideViewPr>
    <p:cSldViewPr snapToGrid="0" snapToObjects="1">
      <p:cViewPr varScale="1">
        <p:scale>
          <a:sx n="115" d="100"/>
          <a:sy n="115" d="100"/>
        </p:scale>
        <p:origin x="576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0F3F-93C6-4C29-9D37-C8BEAEE31FF9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F0957-FA19-4F1A-839A-63359AA51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8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AE419-54A9-F1B8-DA4E-3FC9DE2978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2225" y="126508"/>
            <a:ext cx="4023709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001981-9715-8C27-44FE-B15DC01F54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51945"/>
          <a:stretch/>
        </p:blipFill>
        <p:spPr>
          <a:xfrm>
            <a:off x="0" y="6308725"/>
            <a:ext cx="12192000" cy="54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22743-9717-143E-3E12-0A9533A8FB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5228" y="6384903"/>
            <a:ext cx="1241543" cy="396917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B28E5B-3C9C-F326-31C0-BF5B5605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086" y="6417313"/>
            <a:ext cx="770313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86251-00DF-E0D9-54E1-1C3F8493D37C}"/>
              </a:ext>
            </a:extLst>
          </p:cNvPr>
          <p:cNvSpPr txBox="1"/>
          <p:nvPr userDrawn="1"/>
        </p:nvSpPr>
        <p:spPr>
          <a:xfrm>
            <a:off x="881149" y="6445987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5/14/2025</a:t>
            </a:r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06FDAB-C116-4F58-4E25-AC6BEDEA55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51945"/>
          <a:stretch/>
        </p:blipFill>
        <p:spPr>
          <a:xfrm>
            <a:off x="0" y="6308725"/>
            <a:ext cx="12192000" cy="54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C0D0D-4B38-D363-156F-ABAE22F40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5228" y="6384903"/>
            <a:ext cx="1241543" cy="396917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81445DC-A6E9-687A-4CB4-03ED9B53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CF574D8-A0F7-B4DA-26E0-6CD7A5CE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086" y="6356351"/>
            <a:ext cx="7703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01B29B-1D03-203A-3987-1527DB74D0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51945"/>
          <a:stretch/>
        </p:blipFill>
        <p:spPr>
          <a:xfrm>
            <a:off x="0" y="6308725"/>
            <a:ext cx="12192000" cy="54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5C0AB-46E2-29C1-4AD4-ADF2584BD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5228" y="6384903"/>
            <a:ext cx="1241543" cy="396917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67D368D-B890-9E44-1E03-10DAF86CB7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E70862-5AFC-B25C-F2FC-BB252D3FF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086" y="6356351"/>
            <a:ext cx="7703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10485F9-2064-6703-647B-5BD0B8346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51945"/>
          <a:stretch/>
        </p:blipFill>
        <p:spPr>
          <a:xfrm>
            <a:off x="0" y="6308725"/>
            <a:ext cx="12192000" cy="54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C5DEDB-4704-4E10-033C-ABBEEA499B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5228" y="6384903"/>
            <a:ext cx="1241543" cy="396917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CCB73E3-4AE3-CF39-FF89-B80D7F9B0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07AFFF9-8457-00AD-809A-63685F10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086" y="6356351"/>
            <a:ext cx="7703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70051E-2E53-5E25-EB41-735C6ACFCE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51945"/>
          <a:stretch/>
        </p:blipFill>
        <p:spPr>
          <a:xfrm>
            <a:off x="0" y="6308725"/>
            <a:ext cx="12192000" cy="54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8B333-38E7-9721-E267-1F0279BE10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5228" y="6384903"/>
            <a:ext cx="1241543" cy="396917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75DBC1F-211D-A481-DEBE-04D697FC6C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21E138-19E0-0EA0-E4A3-4B84F85E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086" y="6356351"/>
            <a:ext cx="7703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6C3DB8-434A-3D7B-5EB6-2F5DF22568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51945"/>
          <a:stretch/>
        </p:blipFill>
        <p:spPr>
          <a:xfrm>
            <a:off x="0" y="6308725"/>
            <a:ext cx="12192000" cy="549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B82D7-A0D0-E70C-43F5-1BBC67BE56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5228" y="6384903"/>
            <a:ext cx="1241543" cy="396917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0E6B0D-2356-25AF-356C-AE833151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9F1F6-830D-1636-6ABE-E9F46C65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086" y="6356351"/>
            <a:ext cx="7703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fdxhackathonpalteam/fdx-smart-consent-manag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62938"/>
            <a:ext cx="10363200" cy="1470025"/>
          </a:xfrm>
        </p:spPr>
        <p:txBody>
          <a:bodyPr/>
          <a:lstStyle/>
          <a:p>
            <a:r>
              <a:rPr dirty="0"/>
              <a:t>FDX Hackathon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1987" y="3376838"/>
            <a:ext cx="8908026" cy="1752600"/>
          </a:xfrm>
        </p:spPr>
        <p:txBody>
          <a:bodyPr/>
          <a:lstStyle/>
          <a:p>
            <a:r>
              <a:rPr lang="en-US" dirty="0"/>
              <a:t>Team PayDX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7FF42-F8C2-1BE0-9E5F-3282B02D34DC}"/>
              </a:ext>
            </a:extLst>
          </p:cNvPr>
          <p:cNvSpPr txBox="1"/>
          <p:nvPr/>
        </p:nvSpPr>
        <p:spPr>
          <a:xfrm>
            <a:off x="9079106" y="455795"/>
            <a:ext cx="2367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NY - May 15,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1E75D2-0D38-B437-B3B6-D16196981C94}"/>
              </a:ext>
            </a:extLst>
          </p:cNvPr>
          <p:cNvSpPr txBox="1"/>
          <p:nvPr/>
        </p:nvSpPr>
        <p:spPr>
          <a:xfrm>
            <a:off x="5067648" y="4511593"/>
            <a:ext cx="23033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b="1" i="0" dirty="0">
                <a:solidFill>
                  <a:schemeClr val="bg1"/>
                </a:solidFill>
                <a:effectLst/>
              </a:rPr>
              <a:t>Suman Devarasetti</a:t>
            </a:r>
          </a:p>
          <a:p>
            <a:pPr algn="l" fontAlgn="base"/>
            <a:r>
              <a:rPr lang="en-US" sz="1600" b="1" dirty="0">
                <a:solidFill>
                  <a:schemeClr val="bg1"/>
                </a:solidFill>
              </a:rPr>
              <a:t>Narasimha Murthy Kapa</a:t>
            </a:r>
            <a:endParaRPr lang="en-US" sz="1600" b="1" i="0" dirty="0">
              <a:solidFill>
                <a:schemeClr val="bg1"/>
              </a:solidFill>
              <a:effectLst/>
            </a:endParaRPr>
          </a:p>
          <a:p>
            <a:pPr algn="l" fontAlgn="base"/>
            <a:r>
              <a:rPr lang="en-US" sz="1600" b="1" dirty="0">
                <a:solidFill>
                  <a:schemeClr val="bg1"/>
                </a:solidFill>
              </a:rPr>
              <a:t>Arvind Badri</a:t>
            </a:r>
          </a:p>
          <a:p>
            <a:pPr algn="l" fontAlgn="base"/>
            <a:r>
              <a:rPr lang="en-US" sz="1600" b="1" dirty="0">
                <a:solidFill>
                  <a:schemeClr val="bg1"/>
                </a:solidFill>
              </a:rPr>
              <a:t>Vidya Parameswaran</a:t>
            </a:r>
          </a:p>
          <a:p>
            <a:pPr algn="l" fontAlgn="base"/>
            <a:r>
              <a:rPr lang="en-US" sz="1600" b="1" dirty="0">
                <a:solidFill>
                  <a:schemeClr val="bg1"/>
                </a:solidFill>
              </a:rPr>
              <a:t>Mahesh Kotachery</a:t>
            </a:r>
          </a:p>
          <a:p>
            <a:pPr algn="l" fontAlgn="base"/>
            <a:r>
              <a:rPr lang="en-US" sz="1600" b="1" dirty="0">
                <a:solidFill>
                  <a:schemeClr val="bg1"/>
                </a:solidFill>
              </a:rPr>
              <a:t>Venkata Kanumuri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E1C74B-75F4-8BE1-5E29-8CBD411A98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2086" y="6356351"/>
            <a:ext cx="770313" cy="365125"/>
          </a:xfrm>
          <a:prstGeom prst="rect">
            <a:avLst/>
          </a:prstGeom>
        </p:spPr>
        <p:txBody>
          <a:bodyPr/>
          <a:lstStyle/>
          <a:p>
            <a:fld id="{C1FF6DA9-008F-8B48-92A6-B652298478B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621C4E"/>
                </a:solidFill>
              </a:rPr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Smart Consent Manager UI: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4341-7A6F-1C42-FEC0-44F96DD9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94AA3-D284-C220-33BE-3C8B97CC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747" y="1835145"/>
            <a:ext cx="4386321" cy="44365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621C4E"/>
                </a:solidFill>
              </a:rPr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Git Repo: </a:t>
            </a:r>
            <a:r>
              <a:rPr lang="en-US" sz="2400" dirty="0">
                <a:hlinkClick r:id="rId2"/>
              </a:rPr>
              <a:t>https://github.com/fdxhackathonpalteam/fdx-smart-consent-manager</a:t>
            </a:r>
            <a:endParaRPr lang="en-US" sz="2400" dirty="0"/>
          </a:p>
          <a:p>
            <a:pPr marL="0" indent="0"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4341-7A6F-1C42-FEC0-44F96DD9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36126-CF2E-E9AE-F54F-9BE36FEC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59" y="2242871"/>
            <a:ext cx="6652681" cy="376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2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66018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Backend Code: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4341-7A6F-1C42-FEC0-44F96DD9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E93FE-397D-5181-30FD-9028AF979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09" y="1923970"/>
            <a:ext cx="7252854" cy="429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78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621C4E"/>
                </a:solidFill>
              </a:rPr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66018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Frontend Code: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4341-7A6F-1C42-FEC0-44F96DD9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7095B-A49D-15C5-C179-9449A2DD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137" y="1888213"/>
            <a:ext cx="7169726" cy="42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7CCF-F0C8-7658-40BB-186DE0CF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08238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rgbClr val="621C4E"/>
                </a:solidFill>
              </a:rPr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FBDCF-1A9B-7338-16CF-4BFD724F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21C4E"/>
                </a:solidFill>
              </a:rPr>
              <a:t>1</a:t>
            </a:r>
            <a:r>
              <a:rPr dirty="0">
                <a:solidFill>
                  <a:srgbClr val="621C4E"/>
                </a:solidFill>
              </a:rPr>
              <a:t>.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9843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Today’s financial data consent processes are static, confusing, and lack real-time personalization. Users often don’t understand what data they’re sharing, why it’s needed, or how to control it effectively.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621C4E"/>
                </a:solidFill>
              </a:rPr>
              <a:t>Consumers: confusion, trust issues</a:t>
            </a:r>
          </a:p>
          <a:p>
            <a:r>
              <a:rPr lang="en-US" sz="2400" dirty="0">
                <a:solidFill>
                  <a:srgbClr val="621C4E"/>
                </a:solidFill>
              </a:rPr>
              <a:t>Banks &amp; FinTechs: low transparency, regulatory pressure, poor adoption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Open Banking promises consumer data control — but without intelligent consent management, it falls short of delivering real empowerment.</a:t>
            </a:r>
            <a:endParaRPr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B0CE2-56F9-2166-D810-C6154979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D345076-3479-1B5A-15F3-ED20483CA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96" y="1417638"/>
            <a:ext cx="3687203" cy="47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21C4E"/>
                </a:solidFill>
              </a:rPr>
              <a:t>2a</a:t>
            </a:r>
            <a:r>
              <a:rPr dirty="0">
                <a:solidFill>
                  <a:srgbClr val="621C4E"/>
                </a:solidFill>
              </a:rPr>
              <a:t>. 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6018"/>
            <a:ext cx="6794810" cy="5000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Our Idea:</a:t>
            </a:r>
            <a:br>
              <a:rPr lang="en-US" sz="1600" dirty="0"/>
            </a:br>
            <a:r>
              <a:rPr lang="en-US" sz="1600" dirty="0"/>
              <a:t>Build an </a:t>
            </a:r>
            <a:r>
              <a:rPr lang="en-US" sz="2400" b="1" dirty="0">
                <a:solidFill>
                  <a:srgbClr val="621C4E"/>
                </a:solidFill>
              </a:rPr>
              <a:t>Smart Consent Manager</a:t>
            </a:r>
            <a:r>
              <a:rPr lang="en-US" sz="2400" dirty="0">
                <a:solidFill>
                  <a:srgbClr val="621C4E"/>
                </a:solidFill>
              </a:rPr>
              <a:t> </a:t>
            </a:r>
            <a:r>
              <a:rPr lang="en-US" sz="1600" dirty="0"/>
              <a:t>using FDX APIs and AI agents. APIs don’t just serve data — they serve decisions.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How It Works: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621C4E"/>
                </a:solidFill>
              </a:rPr>
              <a:t>Retrieve real-time consent data</a:t>
            </a:r>
            <a:r>
              <a:rPr lang="en-US" sz="1600" dirty="0">
                <a:solidFill>
                  <a:srgbClr val="621C4E"/>
                </a:solidFill>
              </a:rPr>
              <a:t> </a:t>
            </a:r>
            <a:r>
              <a:rPr lang="en-US" sz="1600" dirty="0"/>
              <a:t>via FDX APIs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621C4E"/>
                </a:solidFill>
              </a:rPr>
              <a:t>Augment context</a:t>
            </a:r>
            <a:r>
              <a:rPr lang="en-US" sz="1600" dirty="0">
                <a:solidFill>
                  <a:srgbClr val="621C4E"/>
                </a:solidFill>
              </a:rPr>
              <a:t> </a:t>
            </a:r>
            <a:r>
              <a:rPr lang="en-US" sz="1600" dirty="0"/>
              <a:t>with RAG using Azure Cognitive Search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621C4E"/>
                </a:solidFill>
              </a:rPr>
              <a:t>Reason with LangGraph agent orchestration</a:t>
            </a:r>
            <a:endParaRPr lang="en-US" sz="1600" dirty="0">
              <a:solidFill>
                <a:srgbClr val="621C4E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21C4E"/>
                </a:solidFill>
              </a:rPr>
              <a:t>Summarize and explain consent clearly</a:t>
            </a:r>
            <a:r>
              <a:rPr lang="en-US" sz="1600" dirty="0">
                <a:solidFill>
                  <a:srgbClr val="621C4E"/>
                </a:solidFill>
              </a:rPr>
              <a:t> </a:t>
            </a:r>
            <a:r>
              <a:rPr lang="en-US" sz="1600" dirty="0"/>
              <a:t>to users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621C4E"/>
                </a:solidFill>
              </a:rPr>
              <a:t>Recommend actions and submit consent updates</a:t>
            </a:r>
            <a:r>
              <a:rPr lang="en-US" sz="1600" dirty="0"/>
              <a:t> securely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Where FDX APIs Fit: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FDX </a:t>
            </a:r>
            <a:r>
              <a:rPr lang="en-US" sz="1600" b="1" dirty="0">
                <a:solidFill>
                  <a:srgbClr val="621C4E"/>
                </a:solidFill>
              </a:rPr>
              <a:t>Consent APIs</a:t>
            </a:r>
            <a:r>
              <a:rPr lang="en-US" sz="1600" dirty="0"/>
              <a:t>: Fetch and update consent permissions</a:t>
            </a:r>
          </a:p>
          <a:p>
            <a:pPr marL="0" indent="0">
              <a:buNone/>
            </a:pPr>
            <a:r>
              <a:rPr lang="en-US" sz="1600" dirty="0"/>
              <a:t>FDX </a:t>
            </a:r>
            <a:r>
              <a:rPr lang="en-US" sz="1600" b="1" dirty="0">
                <a:solidFill>
                  <a:srgbClr val="621C4E"/>
                </a:solidFill>
              </a:rPr>
              <a:t>Accounts APIs</a:t>
            </a:r>
            <a:r>
              <a:rPr lang="en-US" sz="1600" dirty="0"/>
              <a:t>: Retrieve account details to personalize explanations</a:t>
            </a:r>
          </a:p>
          <a:p>
            <a:pPr marL="0" indent="0">
              <a:buNone/>
            </a:pPr>
            <a:r>
              <a:rPr lang="en-US" sz="1600" b="1" dirty="0"/>
              <a:t>Innovation Highlight:</a:t>
            </a:r>
            <a:br>
              <a:rPr lang="en-US" sz="1600" dirty="0"/>
            </a:br>
            <a:r>
              <a:rPr lang="en-US" sz="1600" dirty="0"/>
              <a:t>First solution to integrate </a:t>
            </a:r>
            <a:r>
              <a:rPr lang="en-US" sz="1600" b="1" dirty="0">
                <a:solidFill>
                  <a:srgbClr val="621C4E"/>
                </a:solidFill>
              </a:rPr>
              <a:t>Agentic AI (LangGraph + MCP)</a:t>
            </a:r>
            <a:r>
              <a:rPr lang="en-US" sz="1600" dirty="0">
                <a:solidFill>
                  <a:srgbClr val="621C4E"/>
                </a:solidFill>
              </a:rPr>
              <a:t> </a:t>
            </a:r>
            <a:r>
              <a:rPr lang="en-US" sz="1600" dirty="0"/>
              <a:t>with </a:t>
            </a:r>
            <a:r>
              <a:rPr lang="en-US" sz="1600" b="1" dirty="0">
                <a:solidFill>
                  <a:srgbClr val="621C4E"/>
                </a:solidFill>
              </a:rPr>
              <a:t>Open Finance</a:t>
            </a:r>
            <a:r>
              <a:rPr lang="en-US" sz="1600" dirty="0">
                <a:solidFill>
                  <a:srgbClr val="621C4E"/>
                </a:solidFill>
              </a:rPr>
              <a:t> </a:t>
            </a:r>
            <a:r>
              <a:rPr lang="en-US" sz="1600" dirty="0"/>
              <a:t>— building APIs </a:t>
            </a:r>
            <a:r>
              <a:rPr lang="en-US" sz="1600" dirty="0">
                <a:solidFill>
                  <a:srgbClr val="621C4E"/>
                </a:solidFill>
              </a:rPr>
              <a:t>that </a:t>
            </a:r>
            <a:r>
              <a:rPr lang="en-US" sz="1600" b="1" dirty="0">
                <a:solidFill>
                  <a:srgbClr val="621C4E"/>
                </a:solidFill>
              </a:rPr>
              <a:t>think, reason, and act</a:t>
            </a:r>
            <a:r>
              <a:rPr lang="en-US" sz="1600" b="1" dirty="0"/>
              <a:t>.</a:t>
            </a:r>
            <a:endParaRPr lang="en-US" sz="1600" dirty="0"/>
          </a:p>
          <a:p>
            <a:pPr marL="0" indent="0">
              <a:buNone/>
            </a:pPr>
            <a:endParaRPr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0F761-E0A5-F122-6963-2DEF8B05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34AD4-B25F-BC46-DE56-D2D6EF54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35" y="2094036"/>
            <a:ext cx="6448865" cy="3144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21C4E"/>
                </a:solidFill>
              </a:rPr>
              <a:t>2b. FDX Smart Consent Manager Demo</a:t>
            </a:r>
            <a:endParaRPr dirty="0">
              <a:solidFill>
                <a:srgbClr val="621C4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0F761-E0A5-F122-6963-2DEF8B05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BE3E3-8FCA-151F-86E2-B489639E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61" y="1196665"/>
            <a:ext cx="8994078" cy="50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5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21C4E"/>
                </a:solidFill>
              </a:rPr>
              <a:t>3</a:t>
            </a:r>
            <a:r>
              <a:rPr dirty="0">
                <a:solidFill>
                  <a:srgbClr val="621C4E"/>
                </a:solidFill>
              </a:rPr>
              <a:t>. </a:t>
            </a:r>
            <a:r>
              <a:rPr lang="en-US" dirty="0">
                <a:solidFill>
                  <a:srgbClr val="621C4E"/>
                </a:solidFill>
              </a:rPr>
              <a:t>Business Value</a:t>
            </a:r>
            <a:endParaRPr dirty="0">
              <a:solidFill>
                <a:srgbClr val="621C4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Who Benefits and How?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b="1" dirty="0">
                <a:solidFill>
                  <a:srgbClr val="621C4E"/>
                </a:solidFill>
              </a:rPr>
              <a:t>Consumers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621C4E"/>
                </a:solidFill>
              </a:rPr>
              <a:t>clear control, trust, better understanding</a:t>
            </a:r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b="1" dirty="0">
                <a:solidFill>
                  <a:srgbClr val="621C4E"/>
                </a:solidFill>
              </a:rPr>
              <a:t>Banks/Fintechs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621C4E"/>
                </a:solidFill>
              </a:rPr>
              <a:t>faster consent onboarding, regulatory compliance, improved user 	retention</a:t>
            </a:r>
          </a:p>
          <a:p>
            <a:pPr marL="0" indent="0">
              <a:buNone/>
            </a:pPr>
            <a:r>
              <a:rPr lang="en-US" sz="2400" b="1" dirty="0"/>
              <a:t>Expected Impact: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621C4E"/>
                </a:solidFill>
              </a:rPr>
              <a:t>Boosted trust </a:t>
            </a:r>
            <a:r>
              <a:rPr lang="en-US" sz="2400" dirty="0"/>
              <a:t>= increased user opt-in rates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621C4E"/>
                </a:solidFill>
              </a:rPr>
              <a:t>Streamlined consent audits </a:t>
            </a:r>
            <a:r>
              <a:rPr lang="en-US" sz="2400" dirty="0"/>
              <a:t>= compliance cost savings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621C4E"/>
                </a:solidFill>
              </a:rPr>
              <a:t>Personalized experiences </a:t>
            </a:r>
            <a:r>
              <a:rPr lang="en-US" sz="2400" dirty="0"/>
              <a:t>= new engagement revenue models</a:t>
            </a:r>
          </a:p>
          <a:p>
            <a:pPr marL="0" indent="0">
              <a:buNone/>
            </a:pPr>
            <a:r>
              <a:rPr lang="en-US" sz="2400" b="1" dirty="0"/>
              <a:t>Market Type:</a:t>
            </a:r>
            <a:br>
              <a:rPr lang="en-US" sz="2400" dirty="0"/>
            </a:br>
            <a:r>
              <a:rPr lang="en-US" sz="2400" dirty="0"/>
              <a:t>B2B2C (Banks and Fintechs improving the consumer experience)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5548A-4C9D-6F33-F49A-E1E4E29D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21C4E"/>
                </a:solidFill>
              </a:rPr>
              <a:t>4</a:t>
            </a:r>
            <a:r>
              <a:rPr dirty="0">
                <a:solidFill>
                  <a:srgbClr val="621C4E"/>
                </a:solidFill>
              </a:rPr>
              <a:t>. </a:t>
            </a:r>
            <a:r>
              <a:rPr lang="en-US" dirty="0">
                <a:solidFill>
                  <a:srgbClr val="621C4E"/>
                </a:solidFill>
              </a:rPr>
              <a:t>Competitive Advantage</a:t>
            </a:r>
            <a:endParaRPr dirty="0">
              <a:solidFill>
                <a:srgbClr val="621C4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17638"/>
            <a:ext cx="10972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What Makes PayDX Unique?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 to leverage </a:t>
            </a:r>
            <a:r>
              <a:rPr lang="en-US" sz="2400" b="1" dirty="0">
                <a:solidFill>
                  <a:srgbClr val="621C4E"/>
                </a:solidFill>
              </a:rPr>
              <a:t>Agentic AI and RAG</a:t>
            </a:r>
            <a:r>
              <a:rPr lang="en-US" sz="2400" dirty="0">
                <a:solidFill>
                  <a:srgbClr val="621C4E"/>
                </a:solidFill>
              </a:rPr>
              <a:t>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621C4E"/>
                </a:solidFill>
              </a:rPr>
              <a:t>real-time consent management</a:t>
            </a:r>
            <a:endParaRPr lang="en-US" sz="2400" dirty="0">
              <a:solidFill>
                <a:srgbClr val="621C4E"/>
              </a:solidFill>
            </a:endParaRPr>
          </a:p>
          <a:p>
            <a:pPr marL="0" indent="0">
              <a:buNone/>
            </a:pPr>
            <a:r>
              <a:rPr lang="en-US" sz="2400" dirty="0"/>
              <a:t>Integrates </a:t>
            </a:r>
            <a:r>
              <a:rPr lang="en-US" sz="2400" b="1" dirty="0">
                <a:solidFill>
                  <a:srgbClr val="621C4E"/>
                </a:solidFill>
              </a:rPr>
              <a:t>FDX Open APIs</a:t>
            </a:r>
            <a:r>
              <a:rPr lang="en-US" sz="2400" dirty="0">
                <a:solidFill>
                  <a:srgbClr val="621C4E"/>
                </a:solidFill>
              </a:rPr>
              <a:t> + </a:t>
            </a:r>
            <a:r>
              <a:rPr lang="en-US" sz="2400" b="1" dirty="0">
                <a:solidFill>
                  <a:srgbClr val="621C4E"/>
                </a:solidFill>
              </a:rPr>
              <a:t>MCP-based AI agents</a:t>
            </a:r>
            <a:r>
              <a:rPr lang="en-US" sz="2400" dirty="0">
                <a:solidFill>
                  <a:srgbClr val="621C4E"/>
                </a:solidFill>
              </a:rPr>
              <a:t> </a:t>
            </a:r>
            <a:r>
              <a:rPr lang="en-US" sz="2400" dirty="0"/>
              <a:t>seamlessly</a:t>
            </a:r>
          </a:p>
          <a:p>
            <a:pPr marL="0" indent="0">
              <a:buNone/>
            </a:pPr>
            <a:r>
              <a:rPr lang="en-US" sz="2400" dirty="0"/>
              <a:t>Moves beyond dashboards to </a:t>
            </a:r>
            <a:r>
              <a:rPr lang="en-US" sz="2400" b="1" dirty="0">
                <a:solidFill>
                  <a:srgbClr val="621C4E"/>
                </a:solidFill>
              </a:rPr>
              <a:t>autonomous decision assistance</a:t>
            </a:r>
            <a:endParaRPr lang="en-US" sz="2400" dirty="0">
              <a:solidFill>
                <a:srgbClr val="621C4E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Existing Solutions:</a:t>
            </a:r>
            <a:br>
              <a:rPr lang="en-US" sz="2400" dirty="0"/>
            </a:br>
            <a:r>
              <a:rPr lang="en-US" sz="2400" dirty="0"/>
              <a:t>Static consent dashboards (banks/fintech apps).</a:t>
            </a:r>
            <a:br>
              <a:rPr lang="en-US" sz="2400" dirty="0"/>
            </a:br>
            <a:r>
              <a:rPr lang="en-US" sz="2400" b="1" dirty="0"/>
              <a:t>PayDX Difference:</a:t>
            </a:r>
            <a:br>
              <a:rPr lang="en-US" sz="2400" dirty="0"/>
            </a:br>
            <a:r>
              <a:rPr lang="en-US" sz="2400" dirty="0"/>
              <a:t>Dynamic, AI-powered, contextual consent guidance — </a:t>
            </a:r>
            <a:r>
              <a:rPr lang="en-US" sz="2400" b="1" dirty="0">
                <a:solidFill>
                  <a:srgbClr val="621C4E"/>
                </a:solidFill>
              </a:rPr>
              <a:t>personalized at runtime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Early Validation: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Aligns with 2025 Open Finance regulatory trends (CFPB Data Rights Rule, DORA)</a:t>
            </a:r>
          </a:p>
          <a:p>
            <a:pPr marL="0" indent="0">
              <a:buNone/>
            </a:pPr>
            <a:r>
              <a:rPr lang="en-US" sz="2400" dirty="0"/>
              <a:t>Built on emerging MCP standards (adopted by Anthropic, OpenAI frameworks)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F2C82-D742-4BFD-0B8C-0BD52711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21C4E"/>
                </a:solidFill>
              </a:rPr>
              <a:t>5</a:t>
            </a:r>
            <a:r>
              <a:rPr dirty="0">
                <a:solidFill>
                  <a:srgbClr val="621C4E"/>
                </a:solidFill>
              </a:rPr>
              <a:t>. </a:t>
            </a:r>
            <a:r>
              <a:rPr lang="en-US" dirty="0">
                <a:solidFill>
                  <a:srgbClr val="621C4E"/>
                </a:solidFill>
              </a:rPr>
              <a:t>FDX API Usage</a:t>
            </a:r>
            <a:endParaRPr dirty="0">
              <a:solidFill>
                <a:srgbClr val="621C4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APIs Utilized:</a:t>
            </a:r>
            <a:endParaRPr lang="en-US" sz="2400" dirty="0"/>
          </a:p>
          <a:p>
            <a:r>
              <a:rPr lang="en-US" sz="2400" b="1" dirty="0">
                <a:solidFill>
                  <a:srgbClr val="621C4E"/>
                </a:solidFill>
              </a:rPr>
              <a:t>FDX Consent API</a:t>
            </a:r>
            <a:r>
              <a:rPr lang="en-US" sz="2400" dirty="0"/>
              <a:t>: (Get, Update consent objects)</a:t>
            </a:r>
          </a:p>
          <a:p>
            <a:r>
              <a:rPr lang="en-US" sz="2400" b="1" dirty="0">
                <a:solidFill>
                  <a:srgbClr val="621C4E"/>
                </a:solidFill>
              </a:rPr>
              <a:t>FDX Accounts API</a:t>
            </a:r>
            <a:r>
              <a:rPr lang="en-US" sz="2400" dirty="0"/>
              <a:t>: (User account info for tailoring explanations)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Data Shared:</a:t>
            </a:r>
            <a:endParaRPr lang="en-US" sz="2400" dirty="0"/>
          </a:p>
          <a:p>
            <a:r>
              <a:rPr lang="en-US" sz="2400" dirty="0">
                <a:solidFill>
                  <a:srgbClr val="621C4E"/>
                </a:solidFill>
              </a:rPr>
              <a:t>Consent scopes</a:t>
            </a:r>
          </a:p>
          <a:p>
            <a:r>
              <a:rPr lang="en-US" sz="2400" dirty="0">
                <a:solidFill>
                  <a:srgbClr val="621C4E"/>
                </a:solidFill>
              </a:rPr>
              <a:t>Connected accounts</a:t>
            </a:r>
          </a:p>
          <a:p>
            <a:r>
              <a:rPr lang="en-US" sz="2400" dirty="0">
                <a:solidFill>
                  <a:srgbClr val="621C4E"/>
                </a:solidFill>
              </a:rPr>
              <a:t>Authorized third-party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43616-969A-F0D3-0778-947FCA3A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21C4E"/>
                </a:solidFill>
              </a:rPr>
              <a:t>6</a:t>
            </a:r>
            <a:r>
              <a:rPr dirty="0">
                <a:solidFill>
                  <a:srgbClr val="621C4E"/>
                </a:solidFill>
              </a:rPr>
              <a:t>. Feasibility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Realistic?</a:t>
            </a:r>
            <a:endParaRPr lang="en-US" sz="2400" dirty="0"/>
          </a:p>
          <a:p>
            <a:r>
              <a:rPr lang="en-US" sz="2400" dirty="0">
                <a:solidFill>
                  <a:srgbClr val="621C4E"/>
                </a:solidFill>
              </a:rPr>
              <a:t>FDX APIs and sandbox available</a:t>
            </a:r>
          </a:p>
          <a:p>
            <a:r>
              <a:rPr lang="en-US" sz="2400" dirty="0">
                <a:solidFill>
                  <a:srgbClr val="621C4E"/>
                </a:solidFill>
              </a:rPr>
              <a:t>MCP Server (Spring Boot) + LangGraph client easily built</a:t>
            </a:r>
          </a:p>
          <a:p>
            <a:r>
              <a:rPr lang="en-US" sz="2400" dirty="0">
                <a:solidFill>
                  <a:srgbClr val="621C4E"/>
                </a:solidFill>
              </a:rPr>
              <a:t>Azure OpenAI + Cognitive Search integration straightforward</a:t>
            </a:r>
          </a:p>
          <a:p>
            <a:r>
              <a:rPr lang="en-US" sz="2400" dirty="0">
                <a:solidFill>
                  <a:srgbClr val="621C4E"/>
                </a:solidFill>
              </a:rPr>
              <a:t>Consent model aligns with U.S. regulatory frameworks (CFPB, Dodd-Frank 1033)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Path to Pilot:</a:t>
            </a:r>
            <a:endParaRPr lang="en-US" sz="2400" dirty="0"/>
          </a:p>
          <a:p>
            <a:r>
              <a:rPr lang="en-US" sz="2400" dirty="0">
                <a:solidFill>
                  <a:srgbClr val="621C4E"/>
                </a:solidFill>
              </a:rPr>
              <a:t>Build minimal agent orchestrator MVP</a:t>
            </a:r>
          </a:p>
          <a:p>
            <a:r>
              <a:rPr lang="en-US" sz="2400" dirty="0">
                <a:solidFill>
                  <a:srgbClr val="621C4E"/>
                </a:solidFill>
              </a:rPr>
              <a:t>Connect to live bank or sandbox APIs (FDX compliant)</a:t>
            </a:r>
          </a:p>
          <a:p>
            <a:r>
              <a:rPr lang="en-US" sz="2400" dirty="0">
                <a:solidFill>
                  <a:srgbClr val="621C4E"/>
                </a:solidFill>
              </a:rPr>
              <a:t>User testing for consent journey 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ACDCB-4EDA-BF78-2C60-E47A65B3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21C4E"/>
                </a:solidFill>
              </a:rPr>
              <a:t>7</a:t>
            </a:r>
            <a:r>
              <a:rPr dirty="0">
                <a:solidFill>
                  <a:srgbClr val="621C4E"/>
                </a:solidFill>
              </a:rPr>
              <a:t>. </a:t>
            </a:r>
            <a:r>
              <a:rPr lang="en-US" dirty="0">
                <a:solidFill>
                  <a:srgbClr val="621C4E"/>
                </a:solidFill>
              </a:rPr>
              <a:t>Who are we, Why our idea</a:t>
            </a:r>
            <a:endParaRPr dirty="0">
              <a:solidFill>
                <a:srgbClr val="621C4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Team PayDX:</a:t>
            </a:r>
            <a:endParaRPr lang="en-US" sz="2400" dirty="0"/>
          </a:p>
          <a:p>
            <a:r>
              <a:rPr lang="en-US" sz="2400" dirty="0">
                <a:solidFill>
                  <a:srgbClr val="621C4E"/>
                </a:solidFill>
              </a:rPr>
              <a:t>Experts in Open Banking, Payments Modernization, API Architecture, and AI Engineering</a:t>
            </a:r>
          </a:p>
          <a:p>
            <a:r>
              <a:rPr lang="en-US" sz="2400" dirty="0">
                <a:solidFill>
                  <a:srgbClr val="621C4E"/>
                </a:solidFill>
              </a:rPr>
              <a:t>Led by </a:t>
            </a:r>
            <a:r>
              <a:rPr lang="en-US" sz="2400" b="1" dirty="0">
                <a:solidFill>
                  <a:srgbClr val="621C4E"/>
                </a:solidFill>
              </a:rPr>
              <a:t>Suman Devarasetti</a:t>
            </a:r>
            <a:r>
              <a:rPr lang="en-US" sz="2400" dirty="0">
                <a:solidFill>
                  <a:srgbClr val="621C4E"/>
                </a:solidFill>
              </a:rPr>
              <a:t>, VP of Software Engineering, U.S. Bank — with deep industry experience modernizing banking APIs using AI-driven strategies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Why Pick Us?</a:t>
            </a:r>
            <a:endParaRPr lang="en-US" sz="2400" dirty="0"/>
          </a:p>
          <a:p>
            <a:r>
              <a:rPr lang="en-US" sz="2400" dirty="0">
                <a:solidFill>
                  <a:srgbClr val="621C4E"/>
                </a:solidFill>
              </a:rPr>
              <a:t>We combine real-world Open Finance modernization expertise with emerging AI technologies.</a:t>
            </a:r>
          </a:p>
          <a:p>
            <a:r>
              <a:rPr lang="en-US" sz="2400" dirty="0">
                <a:solidFill>
                  <a:srgbClr val="621C4E"/>
                </a:solidFill>
              </a:rPr>
              <a:t>We’re not just imagining future-ready consent — we’re </a:t>
            </a:r>
            <a:r>
              <a:rPr lang="en-US" sz="2400" b="1" dirty="0">
                <a:solidFill>
                  <a:srgbClr val="621C4E"/>
                </a:solidFill>
              </a:rPr>
              <a:t>building it today</a:t>
            </a:r>
            <a:r>
              <a:rPr lang="en-US" sz="2400" dirty="0">
                <a:solidFill>
                  <a:srgbClr val="621C4E"/>
                </a:solidFill>
              </a:rPr>
              <a:t> with </a:t>
            </a:r>
            <a:r>
              <a:rPr lang="en-US" sz="2400" b="1" dirty="0">
                <a:solidFill>
                  <a:srgbClr val="621C4E"/>
                </a:solidFill>
              </a:rPr>
              <a:t>Agentic APIs</a:t>
            </a:r>
            <a:r>
              <a:rPr lang="en-US" sz="2400" dirty="0">
                <a:solidFill>
                  <a:srgbClr val="621C4E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6CBAD-CA1F-67EA-72DD-D4799B5E1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638</Words>
  <Application>Microsoft Macintosh PowerPoint</Application>
  <PresentationFormat>Widescreen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FDX Hackathon</vt:lpstr>
      <vt:lpstr>1. Problem Statement</vt:lpstr>
      <vt:lpstr>2a. Proposed Solution</vt:lpstr>
      <vt:lpstr>2b. FDX Smart Consent Manager Demo</vt:lpstr>
      <vt:lpstr>3. Business Value</vt:lpstr>
      <vt:lpstr>4. Competitive Advantage</vt:lpstr>
      <vt:lpstr>5. FDX API Usage</vt:lpstr>
      <vt:lpstr>6. Feasibility</vt:lpstr>
      <vt:lpstr>7. Who are we, Why our idea</vt:lpstr>
      <vt:lpstr>Appendix</vt:lpstr>
      <vt:lpstr>Appendix</vt:lpstr>
      <vt:lpstr>Appendix</vt:lpstr>
      <vt:lpstr>Appendix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FDX Hackathon Pitch Deck Template</dc:title>
  <dc:subject/>
  <dc:creator>Laurent VAN HUFFEL</dc:creator>
  <cp:keywords/>
  <dc:description>generated using python-pptx</dc:description>
  <cp:lastModifiedBy>Sammy</cp:lastModifiedBy>
  <cp:revision>59</cp:revision>
  <dcterms:created xsi:type="dcterms:W3CDTF">2013-01-27T09:14:16Z</dcterms:created>
  <dcterms:modified xsi:type="dcterms:W3CDTF">2025-05-16T11:15:54Z</dcterms:modified>
  <cp:category/>
</cp:coreProperties>
</file>